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8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IBM Plex Sans Medium" panose="020B0503050203000203" pitchFamily="34" charset="0"/>
      <p:regular r:id="rId16"/>
      <p:italic r:id="rId17"/>
    </p:embeddedFont>
    <p:embeddedFont>
      <p:font typeface="Roboto" panose="02000000000000000000" pitchFamily="2" charset="0"/>
      <p:regular r:id="rId18"/>
      <p:bold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5" d="100"/>
          <a:sy n="135" d="100"/>
        </p:scale>
        <p:origin x="237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384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rraMax_(vehicle)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Kat-5_(vehicle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H1ghlander" TargetMode="External"/><Relationship Id="rId5" Type="http://schemas.openxmlformats.org/officeDocument/2006/relationships/hyperlink" Target="https://en.wikipedia.org/wiki/Sandstorm_(vehicle)" TargetMode="External"/><Relationship Id="rId4" Type="http://schemas.openxmlformats.org/officeDocument/2006/relationships/hyperlink" Target="https://en.wikipedia.org/wiki/Stanley_(vehicle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8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Принципы машинного обучения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2627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Основы и практическое применение</a:t>
            </a:r>
            <a:endParaRPr lang="en-US" sz="615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9048"/>
            <a:ext cx="11948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применения машинного обучения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8269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Рекомендательные системы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43018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Платформы, такие как Netflix, анализируют пользовательские оценки для адаптации предлагаемого контента.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298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Кредитный скоринг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788688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Банковские учреждения применяют алгоритмы для автоматизированной оценки кредитных рисков и выявления потенциального мошенничества.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29826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Медицинская диагностика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143018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Искусственный интеллект способствует улучшению точности распознавания заболеваний на основе анализа медицинских изображений.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29826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Автономное вождение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143018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Системы самоуправляемых автомобилей обрабатывают данные в реальном времени для осуществления навигации и контроля движения.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275" y="720566"/>
            <a:ext cx="9568577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Актуальные вызовы и ограничения машинного обучения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488275" y="1731883"/>
            <a:ext cx="8056126" cy="1084064"/>
          </a:xfrm>
          <a:prstGeom prst="roundRect">
            <a:avLst>
              <a:gd name="adj" fmla="val 6748"/>
            </a:avLst>
          </a:prstGeom>
          <a:solidFill>
            <a:srgbClr val="292C32"/>
          </a:solidFill>
          <a:ln/>
        </p:spPr>
      </p:sp>
      <p:sp>
        <p:nvSpPr>
          <p:cNvPr id="4" name="Shape 2"/>
          <p:cNvSpPr/>
          <p:nvPr/>
        </p:nvSpPr>
        <p:spPr>
          <a:xfrm>
            <a:off x="488275" y="1716643"/>
            <a:ext cx="8056126" cy="60960"/>
          </a:xfrm>
          <a:prstGeom prst="roundRect">
            <a:avLst>
              <a:gd name="adj" fmla="val 34332"/>
            </a:avLst>
          </a:prstGeom>
          <a:solidFill>
            <a:srgbClr val="FFBC8F"/>
          </a:solidFill>
          <a:ln/>
        </p:spPr>
      </p:sp>
      <p:sp>
        <p:nvSpPr>
          <p:cNvPr id="5" name="Shape 3"/>
          <p:cNvSpPr/>
          <p:nvPr/>
        </p:nvSpPr>
        <p:spPr>
          <a:xfrm>
            <a:off x="4307026" y="1522690"/>
            <a:ext cx="418505" cy="418505"/>
          </a:xfrm>
          <a:prstGeom prst="roundRect">
            <a:avLst>
              <a:gd name="adj" fmla="val 218492"/>
            </a:avLst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4432518" y="1627346"/>
            <a:ext cx="167402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42938" y="2080617"/>
            <a:ext cx="1744028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Качество данных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42938" y="2438043"/>
            <a:ext cx="7746802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Эффективность моделей машинного обучения определяется объемом и качеством используемых данных.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488275" y="3164562"/>
            <a:ext cx="8056126" cy="1307306"/>
          </a:xfrm>
          <a:prstGeom prst="roundRect">
            <a:avLst>
              <a:gd name="adj" fmla="val 5596"/>
            </a:avLst>
          </a:prstGeom>
          <a:solidFill>
            <a:srgbClr val="292C32"/>
          </a:solidFill>
          <a:ln/>
        </p:spPr>
      </p:sp>
      <p:sp>
        <p:nvSpPr>
          <p:cNvPr id="10" name="Shape 8"/>
          <p:cNvSpPr/>
          <p:nvPr/>
        </p:nvSpPr>
        <p:spPr>
          <a:xfrm>
            <a:off x="488275" y="3149322"/>
            <a:ext cx="8056126" cy="60960"/>
          </a:xfrm>
          <a:prstGeom prst="roundRect">
            <a:avLst>
              <a:gd name="adj" fmla="val 34332"/>
            </a:avLst>
          </a:prstGeom>
          <a:solidFill>
            <a:srgbClr val="FFBC8F"/>
          </a:solidFill>
          <a:ln/>
        </p:spPr>
      </p:sp>
      <p:sp>
        <p:nvSpPr>
          <p:cNvPr id="11" name="Shape 9"/>
          <p:cNvSpPr/>
          <p:nvPr/>
        </p:nvSpPr>
        <p:spPr>
          <a:xfrm>
            <a:off x="4307026" y="2955369"/>
            <a:ext cx="418505" cy="418505"/>
          </a:xfrm>
          <a:prstGeom prst="roundRect">
            <a:avLst>
              <a:gd name="adj" fmla="val 218492"/>
            </a:avLst>
          </a:prstGeom>
          <a:solidFill>
            <a:srgbClr val="FFBC8F"/>
          </a:solidFill>
          <a:ln/>
        </p:spPr>
      </p:sp>
      <p:sp>
        <p:nvSpPr>
          <p:cNvPr id="12" name="Text 10"/>
          <p:cNvSpPr/>
          <p:nvPr/>
        </p:nvSpPr>
        <p:spPr>
          <a:xfrm>
            <a:off x="4432518" y="3060025"/>
            <a:ext cx="167402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642938" y="3513296"/>
            <a:ext cx="1744028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Переобучение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42938" y="3870722"/>
            <a:ext cx="7746802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Необходимость соблюдения баланса между производительностью на обучающих данных и способностью к обобщению.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488275" y="4820483"/>
            <a:ext cx="8056126" cy="1084064"/>
          </a:xfrm>
          <a:prstGeom prst="roundRect">
            <a:avLst>
              <a:gd name="adj" fmla="val 6748"/>
            </a:avLst>
          </a:prstGeom>
          <a:solidFill>
            <a:srgbClr val="292C32"/>
          </a:solidFill>
          <a:ln/>
        </p:spPr>
      </p:sp>
      <p:sp>
        <p:nvSpPr>
          <p:cNvPr id="16" name="Shape 14"/>
          <p:cNvSpPr/>
          <p:nvPr/>
        </p:nvSpPr>
        <p:spPr>
          <a:xfrm>
            <a:off x="488275" y="4805243"/>
            <a:ext cx="8056126" cy="60960"/>
          </a:xfrm>
          <a:prstGeom prst="roundRect">
            <a:avLst>
              <a:gd name="adj" fmla="val 34332"/>
            </a:avLst>
          </a:prstGeom>
          <a:solidFill>
            <a:srgbClr val="FFBC8F"/>
          </a:solidFill>
          <a:ln/>
        </p:spPr>
      </p:sp>
      <p:sp>
        <p:nvSpPr>
          <p:cNvPr id="17" name="Shape 15"/>
          <p:cNvSpPr/>
          <p:nvPr/>
        </p:nvSpPr>
        <p:spPr>
          <a:xfrm>
            <a:off x="4307026" y="4611291"/>
            <a:ext cx="418505" cy="418505"/>
          </a:xfrm>
          <a:prstGeom prst="roundRect">
            <a:avLst>
              <a:gd name="adj" fmla="val 218492"/>
            </a:avLst>
          </a:prstGeom>
          <a:solidFill>
            <a:srgbClr val="FFBC8F"/>
          </a:solidFill>
          <a:ln/>
        </p:spPr>
      </p:sp>
      <p:sp>
        <p:nvSpPr>
          <p:cNvPr id="18" name="Text 16"/>
          <p:cNvSpPr/>
          <p:nvPr/>
        </p:nvSpPr>
        <p:spPr>
          <a:xfrm>
            <a:off x="4432518" y="4715947"/>
            <a:ext cx="167402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642938" y="5169218"/>
            <a:ext cx="1944648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Прозрачность моделей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642938" y="5526643"/>
            <a:ext cx="7746802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Значимость прозрачности алгоритмов для понимания и принятия решений, генерируемых системами ИИ.</a:t>
            </a:r>
            <a:endParaRPr lang="en-US" sz="1050" dirty="0"/>
          </a:p>
        </p:txBody>
      </p:sp>
      <p:sp>
        <p:nvSpPr>
          <p:cNvPr id="21" name="Shape 19"/>
          <p:cNvSpPr/>
          <p:nvPr/>
        </p:nvSpPr>
        <p:spPr>
          <a:xfrm>
            <a:off x="488275" y="6253163"/>
            <a:ext cx="8056126" cy="1084064"/>
          </a:xfrm>
          <a:prstGeom prst="roundRect">
            <a:avLst>
              <a:gd name="adj" fmla="val 6748"/>
            </a:avLst>
          </a:prstGeom>
          <a:solidFill>
            <a:srgbClr val="292C32"/>
          </a:solidFill>
          <a:ln/>
        </p:spPr>
      </p:sp>
      <p:sp>
        <p:nvSpPr>
          <p:cNvPr id="22" name="Shape 20"/>
          <p:cNvSpPr/>
          <p:nvPr/>
        </p:nvSpPr>
        <p:spPr>
          <a:xfrm>
            <a:off x="488275" y="6237923"/>
            <a:ext cx="8056126" cy="60960"/>
          </a:xfrm>
          <a:prstGeom prst="roundRect">
            <a:avLst>
              <a:gd name="adj" fmla="val 34332"/>
            </a:avLst>
          </a:prstGeom>
          <a:solidFill>
            <a:srgbClr val="FFBC8F"/>
          </a:solidFill>
          <a:ln/>
        </p:spPr>
      </p:sp>
      <p:sp>
        <p:nvSpPr>
          <p:cNvPr id="23" name="Shape 21"/>
          <p:cNvSpPr/>
          <p:nvPr/>
        </p:nvSpPr>
        <p:spPr>
          <a:xfrm>
            <a:off x="4307026" y="6043970"/>
            <a:ext cx="418505" cy="418505"/>
          </a:xfrm>
          <a:prstGeom prst="roundRect">
            <a:avLst>
              <a:gd name="adj" fmla="val 218492"/>
            </a:avLst>
          </a:prstGeom>
          <a:solidFill>
            <a:srgbClr val="FFBC8F"/>
          </a:solidFill>
          <a:ln/>
        </p:spPr>
      </p:sp>
      <p:sp>
        <p:nvSpPr>
          <p:cNvPr id="24" name="Text 22"/>
          <p:cNvSpPr/>
          <p:nvPr/>
        </p:nvSpPr>
        <p:spPr>
          <a:xfrm>
            <a:off x="4432518" y="6148626"/>
            <a:ext cx="167402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642938" y="6601897"/>
            <a:ext cx="1744028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Этические аспекты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642938" y="6959322"/>
            <a:ext cx="7746802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Вопросы защиты приватности, минимизации предвзятости алгоритмов и обеспечения справедливости решений.</a:t>
            </a:r>
            <a:endParaRPr lang="en-US" sz="1050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302" y="1522690"/>
            <a:ext cx="5257324" cy="5257324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8892302" y="6936938"/>
            <a:ext cx="5257324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Развитие машинного обучения требует ответственного подхода к рассмотрению этических дилемм и преодолению технических ограничений.</a:t>
            </a:r>
            <a:endParaRPr lang="en-US" sz="1050" dirty="0"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576" y="869156"/>
            <a:ext cx="6761440" cy="57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Будущее машинного обучения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342936" y="1725692"/>
            <a:ext cx="22860" cy="5634752"/>
          </a:xfrm>
          <a:prstGeom prst="roundRect">
            <a:avLst>
              <a:gd name="adj" fmla="val 121534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528435" y="1922621"/>
            <a:ext cx="555546" cy="22860"/>
          </a:xfrm>
          <a:prstGeom prst="roundRect">
            <a:avLst>
              <a:gd name="adj" fmla="val 121534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134576" y="1725692"/>
            <a:ext cx="416719" cy="416719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204049" y="1760458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269004" y="1789271"/>
            <a:ext cx="304716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Вычислительная мощность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269004" y="2189798"/>
            <a:ext cx="6713220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Отмечается экспоненциальный рост производительности и доступности облачных вычислений, что способствует развитию машинного обучения.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28435" y="3349823"/>
            <a:ext cx="555546" cy="22860"/>
          </a:xfrm>
          <a:prstGeom prst="roundRect">
            <a:avLst>
              <a:gd name="adj" fmla="val 121534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134576" y="3152894"/>
            <a:ext cx="416719" cy="416719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204049" y="3187660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269004" y="3216473"/>
            <a:ext cx="231517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Глубокое обучение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269004" y="3617000"/>
            <a:ext cx="6713220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Продолжается развитие самообучающихся нейронных сетей и архитектур нового поколения, что расширяет возможности систем ИИ.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28435" y="4777026"/>
            <a:ext cx="555546" cy="22860"/>
          </a:xfrm>
          <a:prstGeom prst="roundRect">
            <a:avLst>
              <a:gd name="adj" fmla="val 121534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134576" y="4580096"/>
            <a:ext cx="416719" cy="416719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204049" y="4614863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269004" y="4643676"/>
            <a:ext cx="263866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Интеграция технологий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269004" y="5044202"/>
            <a:ext cx="6713220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Наблюдается слияние машинного обучения с такими областями, как Интернет вещей (IoT), робототехника, биотехнологии и квантовые вычисления.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528435" y="6500574"/>
            <a:ext cx="555546" cy="22860"/>
          </a:xfrm>
          <a:prstGeom prst="roundRect">
            <a:avLst>
              <a:gd name="adj" fmla="val 121534"/>
            </a:avLst>
          </a:prstGeom>
          <a:solidFill>
            <a:srgbClr val="61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6134576" y="6303645"/>
            <a:ext cx="416719" cy="416719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22" name="Text 19"/>
          <p:cNvSpPr/>
          <p:nvPr/>
        </p:nvSpPr>
        <p:spPr>
          <a:xfrm>
            <a:off x="6204049" y="6338411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7269004" y="6367224"/>
            <a:ext cx="388715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Расширение областей применения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269004" y="6767751"/>
            <a:ext cx="6713220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Прогнозируется расширение применения машинного обучения в различных секторах, включая бизнес, науку, искусство и повседневную деятельность.</a:t>
            </a:r>
            <a:endParaRPr lang="en-US" sz="1450" dirty="0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073" y="812483"/>
            <a:ext cx="7983855" cy="2071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150"/>
              </a:lnSpc>
              <a:buNone/>
            </a:pPr>
            <a:r>
              <a:rPr lang="en-US" sz="6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Машинное обучение —</a:t>
            </a:r>
            <a:endParaRPr lang="en-US" sz="6500" dirty="0"/>
          </a:p>
        </p:txBody>
      </p:sp>
      <p:sp>
        <p:nvSpPr>
          <p:cNvPr id="4" name="Text 1"/>
          <p:cNvSpPr/>
          <p:nvPr/>
        </p:nvSpPr>
        <p:spPr>
          <a:xfrm>
            <a:off x="580073" y="3133011"/>
            <a:ext cx="7983855" cy="1429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Основы развития больших языковых моделей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580073" y="4811077"/>
            <a:ext cx="7983855" cy="1220153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745808" y="4976813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Изучение основ ML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5808" y="5335191"/>
            <a:ext cx="7652385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Базовые принципы машинного обучения – фундамент для понимания архитектуры и работы современных LLM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80073" y="6196965"/>
            <a:ext cx="7983855" cy="1220153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745808" y="6362700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Переход к LLM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5808" y="6721078"/>
            <a:ext cx="7652385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Большие языковые модели — следующий этап развития ИИ. Дальнейшее изучение данного направления будет продолжено в рамках следующих лекций.</a:t>
            </a:r>
            <a:endParaRPr lang="en-US" sz="1300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268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Что такое машинное обучение?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81845" y="938213"/>
            <a:ext cx="6695003" cy="2757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Машинное обучение — это раздел искусственного интеллекта, который позволяет компьютерным системам учиться и принимать решения на основе анализа данных, а не через прямое программирование. В отличие от традиционного подхода, где задаются строгие правила, ML-алгоритмы самостоятельно выявляют закономерности в больших объемах информации, адаптируются и улучшают свою производительность с опытом.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51868" y="4241346"/>
            <a:ext cx="6370691" cy="106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«Программа учится, если </a:t>
            </a:r>
            <a:r>
              <a:rPr lang="en-US" sz="280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её</a:t>
            </a: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ru-RU" sz="28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1400"/>
              </a:lnSpc>
              <a:buNone/>
            </a:pPr>
            <a:endParaRPr lang="ru-RU" sz="28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sz="280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производительность</a:t>
            </a: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 </a:t>
            </a:r>
            <a:r>
              <a:rPr lang="en-US" sz="280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задаче</a:t>
            </a: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ru-RU" sz="28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1400"/>
              </a:lnSpc>
              <a:buNone/>
            </a:pPr>
            <a:endParaRPr lang="ru-RU" sz="28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sz="280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улучшается</a:t>
            </a: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 опытом» —</a:t>
            </a:r>
            <a:endParaRPr lang="ru-RU" sz="28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ru-RU" sz="28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1400"/>
              </a:lnSpc>
              <a:buNone/>
            </a:pPr>
            <a:endParaRPr lang="ru-RU" sz="28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</a:t>
            </a:r>
            <a:r>
              <a:rPr lang="en-US" sz="280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Томас</a:t>
            </a: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Митчелл (1997)</a:t>
            </a:r>
            <a:endParaRPr lang="en-US" sz="2800" dirty="0"/>
          </a:p>
        </p:txBody>
      </p:sp>
      <p:sp>
        <p:nvSpPr>
          <p:cNvPr id="5" name="Shape 3"/>
          <p:cNvSpPr/>
          <p:nvPr/>
        </p:nvSpPr>
        <p:spPr>
          <a:xfrm>
            <a:off x="481845" y="4162425"/>
            <a:ext cx="45719" cy="140970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481846" y="6319314"/>
            <a:ext cx="6780014" cy="140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Цели машинного обучения: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прогнозирование событий и анализ сложных систем посредством автоматизированной обработки данных. Методы машинного обучения способствуют выявлению закономерностей, классификации информации и обнаружению аномалий в объемных наборах данных.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61171" y="787122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6"/>
          <p:cNvSpPr/>
          <p:nvPr/>
        </p:nvSpPr>
        <p:spPr>
          <a:xfrm>
            <a:off x="950868" y="6211120"/>
            <a:ext cx="3092466" cy="386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Сбор данных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840914" y="6707633"/>
            <a:ext cx="3312375" cy="927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Сбор больших объемов разнообразной информации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3438585" y="897018"/>
            <a:ext cx="3092466" cy="386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3328631" y="1393531"/>
            <a:ext cx="3312375" cy="927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Выявление закономерностей и взаимосвязей</a:t>
            </a:r>
            <a:endParaRPr lang="en-US" sz="1050" dirty="0"/>
          </a:p>
        </p:txBody>
      </p:sp>
      <p:sp>
        <p:nvSpPr>
          <p:cNvPr id="16" name="Text 10"/>
          <p:cNvSpPr/>
          <p:nvPr/>
        </p:nvSpPr>
        <p:spPr>
          <a:xfrm>
            <a:off x="5871325" y="6211120"/>
            <a:ext cx="3092466" cy="386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Обучение модели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5761371" y="6707633"/>
            <a:ext cx="3312375" cy="618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самостоятельно находит правила</a:t>
            </a:r>
            <a:endParaRPr lang="en-US" sz="1050" dirty="0"/>
          </a:p>
        </p:txBody>
      </p:sp>
      <p:sp>
        <p:nvSpPr>
          <p:cNvPr id="18" name="Text 12"/>
          <p:cNvSpPr/>
          <p:nvPr/>
        </p:nvSpPr>
        <p:spPr>
          <a:xfrm>
            <a:off x="8359042" y="1206266"/>
            <a:ext cx="3092466" cy="386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Обратная связь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8249088" y="1702778"/>
            <a:ext cx="3312375" cy="618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Оценка и корректировка на основе результатов</a:t>
            </a:r>
            <a:endParaRPr lang="en-US" sz="1050" dirty="0"/>
          </a:p>
        </p:txBody>
      </p:sp>
      <p:sp>
        <p:nvSpPr>
          <p:cNvPr id="20" name="Text 14"/>
          <p:cNvSpPr/>
          <p:nvPr/>
        </p:nvSpPr>
        <p:spPr>
          <a:xfrm>
            <a:off x="10819270" y="6211120"/>
            <a:ext cx="3092466" cy="386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Адаптация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10709316" y="6707633"/>
            <a:ext cx="3312375" cy="618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Постоянное улучшение при новых данных</a:t>
            </a:r>
            <a:endParaRPr lang="en-US" sz="10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0"/>
            <a:ext cx="13836729" cy="78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8258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7188" y="550069"/>
            <a:ext cx="7962424" cy="1055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Почему машинное обучение актуально сегодня?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77188" y="1858328"/>
            <a:ext cx="379809" cy="379809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625709" y="1916311"/>
            <a:ext cx="4947285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Преодоление ограничений человеческого опыта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625709" y="2281238"/>
            <a:ext cx="7413903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Машинное обучение позволяет решать задачи, для которых отсутствует явный человеческий опыт или где процесс принятия решений не может быть формализован, например, в системах распознавания речи и автономного вождения.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077188" y="3428881"/>
            <a:ext cx="379809" cy="379809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6625709" y="3486864"/>
            <a:ext cx="3666292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Адаптация к динамичным условиям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625709" y="3851791"/>
            <a:ext cx="7413903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Алгоритмы машинного обучения критически важны для систем, требующих непрерывной адаптации к изменяющимся условиям, таких как маршрутизация в компьютерных сетях или высокочастотная финансовая торговля.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77188" y="4999434"/>
            <a:ext cx="379809" cy="379809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625709" y="5057418"/>
            <a:ext cx="354615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Индивидуализация и оптимизация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625709" y="5422344"/>
            <a:ext cx="7413903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Применение машинного обучения обеспечивает индивидуализированный подход и оптимизацию под специфические требования пользователя или задачи, что актуально для биометрических систем и рекомендательных сервисов.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077188" y="6422350"/>
            <a:ext cx="7962424" cy="1257181"/>
          </a:xfrm>
          <a:prstGeom prst="roundRect">
            <a:avLst>
              <a:gd name="adj" fmla="val 2014"/>
            </a:avLst>
          </a:prstGeom>
          <a:solidFill>
            <a:srgbClr val="4D1F00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900" y="6676073"/>
            <a:ext cx="210979" cy="16871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625590" y="6633210"/>
            <a:ext cx="7245310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Значимым примером успешного применения машинного обучения является победа робота Stanley в DARPA Grand Challenge 2005, где он преодолел 280 км по пустынной местности в автономном режиме.</a:t>
            </a:r>
            <a:endParaRPr lang="en-US" sz="1300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247" y="502206"/>
            <a:ext cx="12715399" cy="570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Результаты участия Stanley в DARPA Grand Challenge 2005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7" y="1552218"/>
            <a:ext cx="9488567" cy="61823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580965" y="1552218"/>
            <a:ext cx="3417689" cy="5736788"/>
          </a:xfrm>
          <a:prstGeom prst="roundRect">
            <a:avLst>
              <a:gd name="adj" fmla="val 86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588585" y="1559838"/>
            <a:ext cx="3402449" cy="5264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771346" y="1676995"/>
            <a:ext cx="146304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Машина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2607290" y="1676995"/>
            <a:ext cx="1201103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Время (ч:мм)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588585" y="2086332"/>
            <a:ext cx="3402449" cy="5264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771346" y="2203490"/>
            <a:ext cx="146304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u="sng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Stanley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2607290" y="2203490"/>
            <a:ext cx="1201103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6:54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588585" y="2612827"/>
            <a:ext cx="3402449" cy="5264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771346" y="2729984"/>
            <a:ext cx="146304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u="sng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Sandstorm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2607290" y="2729984"/>
            <a:ext cx="1201103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7:05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10588585" y="3139321"/>
            <a:ext cx="3402449" cy="5264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771346" y="3256478"/>
            <a:ext cx="146304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u="sng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H1ghlander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2607290" y="3256478"/>
            <a:ext cx="1201103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7:14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10588585" y="3665815"/>
            <a:ext cx="3402449" cy="5264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771346" y="3782973"/>
            <a:ext cx="146304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u="sng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Kat-5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2607290" y="3782973"/>
            <a:ext cx="1201103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7:30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603825" y="4153555"/>
            <a:ext cx="3402449" cy="31742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771346" y="4309467"/>
            <a:ext cx="146304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u="sng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TerraMax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12607290" y="4309467"/>
            <a:ext cx="1201103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12:51</a:t>
            </a:r>
            <a:endParaRPr lang="en-US" sz="140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124"/>
            <a:ext cx="6947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Основные типы обучения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8532"/>
            <a:ext cx="4196358" cy="4314825"/>
          </a:xfrm>
          <a:prstGeom prst="roundRect">
            <a:avLst>
              <a:gd name="adj" fmla="val 811"/>
            </a:avLst>
          </a:prstGeom>
          <a:solidFill>
            <a:srgbClr val="484B51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76534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914174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672602"/>
            <a:ext cx="288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Обучение с учителем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16302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Классификация и регрессия на размеченных данных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502491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Распознавание спама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546711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Медицинская диагностика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590931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Прогноз цен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2538532"/>
            <a:ext cx="4196358" cy="4314825"/>
          </a:xfrm>
          <a:prstGeom prst="roundRect">
            <a:avLst>
              <a:gd name="adj" fmla="val 811"/>
            </a:avLst>
          </a:prstGeom>
          <a:solidFill>
            <a:srgbClr val="484B51"/>
          </a:solidFill>
          <a:ln/>
        </p:spPr>
      </p:sp>
      <p:sp>
        <p:nvSpPr>
          <p:cNvPr id="12" name="Shape 9"/>
          <p:cNvSpPr/>
          <p:nvPr/>
        </p:nvSpPr>
        <p:spPr>
          <a:xfrm>
            <a:off x="5443776" y="276534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2914174"/>
            <a:ext cx="306110" cy="38266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3776" y="3672602"/>
            <a:ext cx="29995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Обучение без учителя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43776" y="416302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Выявление неявных закономерностей в данных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43776" y="502491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Сегментация клиентов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43776" y="546711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аномалий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443776" y="590931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Сжатие данных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9640133" y="2538532"/>
            <a:ext cx="4196358" cy="4314825"/>
          </a:xfrm>
          <a:prstGeom prst="roundRect">
            <a:avLst>
              <a:gd name="adj" fmla="val 811"/>
            </a:avLst>
          </a:prstGeom>
          <a:solidFill>
            <a:srgbClr val="484B51"/>
          </a:solidFill>
          <a:ln/>
        </p:spPr>
      </p:sp>
      <p:sp>
        <p:nvSpPr>
          <p:cNvPr id="20" name="Shape 16"/>
          <p:cNvSpPr/>
          <p:nvPr/>
        </p:nvSpPr>
        <p:spPr>
          <a:xfrm>
            <a:off x="9866948" y="276534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2914174"/>
            <a:ext cx="306110" cy="382667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866948" y="367260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Обучение с подкреплением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9866948" y="451735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Принятие решений на основе системы вознаграждений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6948" y="537924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Игровые стратегии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9866948" y="582144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Управление роботами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9866948" y="626364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Оптимизация ресурсов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44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3858" y="485180"/>
            <a:ext cx="7909084" cy="1102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алгоритмы машинного обучения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3858" y="1852493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80998" y="1852493"/>
            <a:ext cx="91440" cy="1344454"/>
          </a:xfrm>
          <a:prstGeom prst="roundRect">
            <a:avLst>
              <a:gd name="adj" fmla="val 28943"/>
            </a:avLst>
          </a:prstGeom>
          <a:solidFill>
            <a:srgbClr val="FFBC8F"/>
          </a:solidFill>
          <a:ln/>
        </p:spPr>
      </p:sp>
      <p:sp>
        <p:nvSpPr>
          <p:cNvPr id="6" name="Text 3"/>
          <p:cNvSpPr/>
          <p:nvPr/>
        </p:nvSpPr>
        <p:spPr>
          <a:xfrm>
            <a:off x="6371630" y="2051685"/>
            <a:ext cx="22053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Линейная регрессия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71630" y="2433161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 для прогнозирования числовых значений, основанный на выявлении линейных зависимостей между переменными.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03858" y="3373279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80998" y="3373279"/>
            <a:ext cx="91440" cy="1344454"/>
          </a:xfrm>
          <a:prstGeom prst="roundRect">
            <a:avLst>
              <a:gd name="adj" fmla="val 28943"/>
            </a:avLst>
          </a:prstGeom>
          <a:solidFill>
            <a:srgbClr val="FFBC8F"/>
          </a:solidFill>
          <a:ln/>
        </p:spPr>
      </p:sp>
      <p:sp>
        <p:nvSpPr>
          <p:cNvPr id="10" name="Text 7"/>
          <p:cNvSpPr/>
          <p:nvPr/>
        </p:nvSpPr>
        <p:spPr>
          <a:xfrm>
            <a:off x="6371630" y="3572470"/>
            <a:ext cx="22053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Деревья решений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371630" y="3953947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 классификации, использующий последовательность логических вопросов и ветвлений для принятия решений.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103858" y="4894064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80998" y="4894064"/>
            <a:ext cx="91440" cy="1344454"/>
          </a:xfrm>
          <a:prstGeom prst="roundRect">
            <a:avLst>
              <a:gd name="adj" fmla="val 28943"/>
            </a:avLst>
          </a:prstGeom>
          <a:solidFill>
            <a:srgbClr val="FFBC8F"/>
          </a:solidFill>
          <a:ln/>
        </p:spPr>
      </p:sp>
      <p:sp>
        <p:nvSpPr>
          <p:cNvPr id="14" name="Text 11"/>
          <p:cNvSpPr/>
          <p:nvPr/>
        </p:nvSpPr>
        <p:spPr>
          <a:xfrm>
            <a:off x="6371630" y="5093256"/>
            <a:ext cx="22053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Нейронные сети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371630" y="5474732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Архитектура для моделирования сложных нелинейных зависимостей, являющаяся основой глубокого обучения.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03858" y="6414849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80998" y="6414849"/>
            <a:ext cx="91440" cy="1344454"/>
          </a:xfrm>
          <a:prstGeom prst="roundRect">
            <a:avLst>
              <a:gd name="adj" fmla="val 28943"/>
            </a:avLst>
          </a:prstGeom>
          <a:solidFill>
            <a:srgbClr val="FFBC8F"/>
          </a:solidFill>
          <a:ln/>
        </p:spPr>
      </p:sp>
      <p:sp>
        <p:nvSpPr>
          <p:cNvPr id="18" name="Text 15"/>
          <p:cNvSpPr/>
          <p:nvPr/>
        </p:nvSpPr>
        <p:spPr>
          <a:xfrm>
            <a:off x="6371630" y="6614041"/>
            <a:ext cx="222956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Байесовские методы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371630" y="6995517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Вероятностный подход к задачам классификации, предполагающий учет неопределенности данных.</a:t>
            </a:r>
            <a:endParaRPr lang="en-US" sz="135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5071"/>
            <a:ext cx="8056483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Как работает процесс обучения?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1617464"/>
            <a:ext cx="1026676" cy="15117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601" y="1822728"/>
            <a:ext cx="327529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Сбор и подготовка данных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50601" y="2266712"/>
            <a:ext cx="1196113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Процедура очистки данных от аномалий, стандартизации значений и отбора информативных признаков для дальнейшего анализа.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1" y="3129201"/>
            <a:ext cx="1026676" cy="15117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601" y="3334464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Разделение данных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50601" y="3778448"/>
            <a:ext cx="1196113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Формирование обучающего набора данных, предназначенного для обучения модели, и тестового набора данных для последующей валидации ее производительности.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61" y="4640937"/>
            <a:ext cx="1026676" cy="15117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601" y="484620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Обучение модели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50601" y="5290185"/>
            <a:ext cx="1196113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Алгоритмическая обработка обучающих данных с целью выявления скрытых закономерностей, необходимых для формирования предсказательных моделей.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61" y="6152674"/>
            <a:ext cx="1026676" cy="15117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601" y="6357938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Оценка качества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50601" y="6801922"/>
            <a:ext cx="1196113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эффективности модели посредством применения стандартизированных метрик, таких как точность, полнота и F-мера.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508"/>
            <a:ext cx="88022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Метрики оценки работы модели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891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всесторонней оценки качества работы моделей машинного обучения используются различные метрики, каждая из которых дает представление о разных аспектах производительности.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20033"/>
            <a:ext cx="4196358" cy="3855006"/>
          </a:xfrm>
          <a:prstGeom prst="roundRect">
            <a:avLst>
              <a:gd name="adj" fmla="val 3795"/>
            </a:avLst>
          </a:prstGeom>
          <a:solidFill>
            <a:srgbClr val="292C32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08955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277987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950012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68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Точность (Precision)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17742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Доля истинно положительных результатов среди всех случаев, которые модель предсказала как положительные.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120033"/>
            <a:ext cx="4196358" cy="3855006"/>
          </a:xfrm>
          <a:prstGeom prst="roundRect">
            <a:avLst>
              <a:gd name="adj" fmla="val 3795"/>
            </a:avLst>
          </a:prstGeom>
          <a:solidFill>
            <a:srgbClr val="292C32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08955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277987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950012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368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Полнота (Recall)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17742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Доля истинно положительных результатов среди всех реально положительных примеров в наборе данных.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120033"/>
            <a:ext cx="4196358" cy="3855006"/>
          </a:xfrm>
          <a:prstGeom prst="roundRect">
            <a:avLst>
              <a:gd name="adj" fmla="val 3795"/>
            </a:avLst>
          </a:prstGeom>
          <a:solidFill>
            <a:srgbClr val="292C32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08955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277987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950012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368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F1-мера (F1-Score)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177427"/>
            <a:ext cx="36817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Гармоническое среднее между точностью и полнотой, обеспечивающее сбалансированную оценку производительности модели, особенно при несбалансированных классах.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93790" y="72301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Выбор метрики зависит от конкретной задачи и стоимости ошибок (ложноположительных и ложноотрицательных).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888</Words>
  <Application>Microsoft Office PowerPoint</Application>
  <PresentationFormat>Произвольный</PresentationFormat>
  <Paragraphs>141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IBM Plex Sans Medium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Tempest</cp:lastModifiedBy>
  <cp:revision>3</cp:revision>
  <dcterms:created xsi:type="dcterms:W3CDTF">2025-09-23T14:54:12Z</dcterms:created>
  <dcterms:modified xsi:type="dcterms:W3CDTF">2025-09-23T17:34:19Z</dcterms:modified>
</cp:coreProperties>
</file>